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7" r:id="rId4"/>
    <p:sldId id="316" r:id="rId5"/>
    <p:sldId id="318" r:id="rId6"/>
    <p:sldId id="319" r:id="rId7"/>
    <p:sldId id="323" r:id="rId8"/>
    <p:sldId id="320" r:id="rId9"/>
    <p:sldId id="321" r:id="rId10"/>
    <p:sldId id="33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6" r:id="rId20"/>
    <p:sldId id="258" r:id="rId21"/>
    <p:sldId id="266" r:id="rId22"/>
    <p:sldId id="308" r:id="rId23"/>
    <p:sldId id="333" r:id="rId24"/>
    <p:sldId id="335" r:id="rId25"/>
    <p:sldId id="337" r:id="rId26"/>
    <p:sldId id="338" r:id="rId27"/>
    <p:sldId id="339" r:id="rId28"/>
    <p:sldId id="307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ra Chernyakova" initials="LC" lastIdx="2" clrIdx="0">
    <p:extLst>
      <p:ext uri="{19B8F6BF-5375-455C-9EA6-DF929625EA0E}">
        <p15:presenceInfo xmlns:p15="http://schemas.microsoft.com/office/powerpoint/2012/main" userId="c9f3f5ca67f8a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1CDC5-0502-4FD6-AECC-C979470D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1D20D9-15AB-414D-8033-950AEC5A7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7E10F3-9ABF-42FC-9631-7FACC065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8DD19E-A16D-41EB-9245-5116288C3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F01F9B-387F-4474-ACB2-393AF109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45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747CD-8E15-48FE-96F9-AEC48360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01194A-AD77-4385-86DA-4BF2E5007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58EE2F-DB4F-4582-B456-468CF925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EE9E83-B462-4406-84F3-E0FE9171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67D97B-825C-4A7A-8A12-4056EA37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87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C6FFAF4-B430-4972-BBAA-3C6B22FBE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0F78EC-5EB6-4269-90E3-FAFB79403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4F0F9B-1237-47D5-BC04-3B6CB35D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274449-CCF8-4E9B-AEFD-763B31A5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D5868A-03C9-435A-98D6-18EB45A0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55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5D635-E268-480B-8953-D7EBEB85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E3A59E-7B95-4983-953F-770F0D18F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695C1-1888-4565-A4DA-939E0BF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345133-3A8F-4373-A174-3ADB4BA07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11743D-A274-4163-B59A-79C01144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6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A85EF-02E6-4D71-90B6-78C46F4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E4F246-899E-4F76-9FBD-D45CF2305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082D8D-0950-41FB-88FA-77BDB9A6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C9450A-4B48-4D8E-9B3B-28FC3FA7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7D99D1-B268-4D94-8D0D-B56A7D07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62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F3FB9-E812-4558-AF2F-87BC9A02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E0E5B1-7197-4218-A179-88A90E886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9C247A-EC24-41E5-B97B-F9CF44542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54B09C-52D3-4DBC-8716-31EE39FC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E5028A-136F-44D4-AAB1-0FB13A543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DBC7B2-BD1D-4BFF-8238-8FAD2E8F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57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1161B-F628-4E0B-9FE0-62F3F128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3E3E73-A681-4DAB-8155-5DA0504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A2976-31A5-4021-BF2E-C1BFEEC7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04B21C-8120-4E1E-9D6C-08FDF7EFA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67C3E3-6E9F-4B55-B4B8-9F2D22CE5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FD6E2A-8CF4-4F8E-8006-89C40865D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30C45DD-03CB-4F83-B62E-F73CDF5F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E41B85-5DB4-4F2F-9333-3F2CBDBA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34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362D80-E8D5-4045-9BE4-E42AD09F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743DD1-9A25-4CCE-9AC2-FA65DA39F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743B73-F029-41FF-9138-C6BAC9E65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16B2CB-5B65-4FF0-A65D-C753BB18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00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5E5DF1-3475-4825-ADFA-D77CA185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C90076-E1AC-4C28-8EEC-25ADE7DC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48F194-A631-4E69-AA6E-AAE79F7C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16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B88DE-C8C3-4AD5-9A47-DF035092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DE5EC9-EA9A-49C6-A112-E3916506B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AB82FB-B1E9-4695-904F-1E2098926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6C8A56-DA62-4AB9-97E9-8FCEEDB7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68C015-237D-4D58-884B-C9423FAF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574D61-C2E6-4D62-BB6F-5B2E3998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36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2E57F-10B5-4491-B7F8-49F2C306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F46973-CABB-4B4C-9C4C-100D7AE28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A45C56-9A60-49AB-B3CA-E592D64D2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CD5A95-7DC6-4E8B-8186-6F27073B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1A2A7D-C950-43B8-9B1B-76B7755F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F2F8FB-962A-4DAF-852E-7ED7297B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47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D8DBE-3D25-440E-927C-151BF81E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A630CD-8EC5-4EA1-A33D-317992060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7B309A-6E7F-4A07-842D-A6B94499F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39433-4D1B-45A7-AD53-D2D8E9C5ED0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B13922-09B7-46C3-B37E-2F219CE9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260642-5031-44F5-9A9F-DE4E3E5F4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26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BE05F-8D83-492C-9A24-D420B416D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2657" y="2388945"/>
            <a:ext cx="8146680" cy="1107981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Лабораторная работа № </a:t>
            </a:r>
            <a:r>
              <a:rPr lang="en-US" sz="2800" dirty="0"/>
              <a:t>4</a:t>
            </a:r>
            <a:br>
              <a:rPr lang="ru-RU" dirty="0"/>
            </a:br>
            <a:r>
              <a:rPr lang="ru-RU" sz="4400" b="1" dirty="0"/>
              <a:t>Изучение шифров </a:t>
            </a:r>
            <a:r>
              <a:rPr lang="en-US" sz="4400" b="1" dirty="0"/>
              <a:t>DES, 3DES </a:t>
            </a:r>
            <a:r>
              <a:rPr lang="ru-RU" sz="4400" b="1" dirty="0"/>
              <a:t>И Магма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15C2CE-F204-47BB-971C-6A88652E7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95250"/>
            <a:ext cx="9144000" cy="833718"/>
          </a:xfrm>
        </p:spPr>
        <p:txBody>
          <a:bodyPr/>
          <a:lstStyle/>
          <a:p>
            <a:r>
              <a:rPr lang="ru-RU" dirty="0"/>
              <a:t>Санкт-Петербургский государственный электротехнический университет «ЛЭТИ» им. В.И. Ульянова (Ленина) 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8C6CBC20-8B8A-4D67-9901-310FDB990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0746"/>
              </p:ext>
            </p:extLst>
          </p:nvPr>
        </p:nvGraphicFramePr>
        <p:xfrm>
          <a:off x="2141069" y="4956904"/>
          <a:ext cx="790985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2257">
                  <a:extLst>
                    <a:ext uri="{9D8B030D-6E8A-4147-A177-3AD203B41FA5}">
                      <a16:colId xmlns:a16="http://schemas.microsoft.com/office/drawing/2014/main" val="117273924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747292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Студент:  ___________________________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Чернякова Валерия, группа 1304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051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Руководитель:  ______________________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Племянников А.К., доцент каф. ИБ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26907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E04402-0F46-4D3D-ACC0-C1A763486BE6}"/>
              </a:ext>
            </a:extLst>
          </p:cNvPr>
          <p:cNvSpPr txBox="1"/>
          <p:nvPr/>
        </p:nvSpPr>
        <p:spPr>
          <a:xfrm>
            <a:off x="5047091" y="6327304"/>
            <a:ext cx="2097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Санкт-Петербург 2024</a:t>
            </a:r>
          </a:p>
        </p:txBody>
      </p:sp>
    </p:spTree>
    <p:extLst>
      <p:ext uri="{BB962C8B-B14F-4D97-AF65-F5344CB8AC3E}">
        <p14:creationId xmlns:p14="http://schemas.microsoft.com/office/powerpoint/2010/main" val="324475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12192000" cy="81470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Ручные преобразования 1 раунда. Обратное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EF2F307-CA36-425D-8A83-65A8FE142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66" y="1207815"/>
            <a:ext cx="7178067" cy="5178698"/>
          </a:xfrm>
        </p:spPr>
      </p:pic>
    </p:spTree>
    <p:extLst>
      <p:ext uri="{BB962C8B-B14F-4D97-AF65-F5344CB8AC3E}">
        <p14:creationId xmlns:p14="http://schemas.microsoft.com/office/powerpoint/2010/main" val="51725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12192000" cy="8147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DES: </a:t>
            </a:r>
            <a:r>
              <a:rPr lang="ru-RU" dirty="0"/>
              <a:t>схема режима </a:t>
            </a:r>
            <a:r>
              <a:rPr lang="en-US" dirty="0"/>
              <a:t>ECB. </a:t>
            </a:r>
            <a:r>
              <a:rPr lang="ru-RU" dirty="0"/>
              <a:t>Электронная кодовая книга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D52FB04-9B97-4098-83BE-BFB0F300A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3" t="12721"/>
          <a:stretch/>
        </p:blipFill>
        <p:spPr>
          <a:xfrm>
            <a:off x="3486150" y="976630"/>
            <a:ext cx="5353050" cy="5511942"/>
          </a:xfrm>
        </p:spPr>
      </p:pic>
    </p:spTree>
    <p:extLst>
      <p:ext uri="{BB962C8B-B14F-4D97-AF65-F5344CB8AC3E}">
        <p14:creationId xmlns:p14="http://schemas.microsoft.com/office/powerpoint/2010/main" val="297271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12192000" cy="81470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Шифрование английского текста DES в режиме ECB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49CC7D-B7FC-41D3-9465-A835D488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9" y="803218"/>
            <a:ext cx="3810532" cy="126700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D9BB9AC-71A4-4856-9AD4-0B5C066D2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59"/>
          <a:stretch/>
        </p:blipFill>
        <p:spPr>
          <a:xfrm>
            <a:off x="618859" y="2080803"/>
            <a:ext cx="10774279" cy="47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12192000" cy="8147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 </a:t>
            </a:r>
            <a:r>
              <a:rPr lang="ru-RU" sz="4400" dirty="0"/>
              <a:t>Оценка времени проведения атаки «грубой силы». </a:t>
            </a:r>
            <a:r>
              <a:rPr lang="en-US" sz="4400" dirty="0"/>
              <a:t>ECB</a:t>
            </a:r>
            <a:endParaRPr lang="ru-RU" dirty="0"/>
          </a:p>
        </p:txBody>
      </p:sp>
      <p:graphicFrame>
        <p:nvGraphicFramePr>
          <p:cNvPr id="3" name="Таблица 4">
            <a:extLst>
              <a:ext uri="{FF2B5EF4-FFF2-40B4-BE49-F238E27FC236}">
                <a16:creationId xmlns:a16="http://schemas.microsoft.com/office/drawing/2014/main" id="{AA535406-F3FE-44B1-B9AC-DD3A18FBD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66965"/>
              </p:ext>
            </p:extLst>
          </p:nvPr>
        </p:nvGraphicFramePr>
        <p:xfrm>
          <a:off x="2787650" y="976632"/>
          <a:ext cx="3778250" cy="571944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44650">
                  <a:extLst>
                    <a:ext uri="{9D8B030D-6E8A-4147-A177-3AD203B41FA5}">
                      <a16:colId xmlns:a16="http://schemas.microsoft.com/office/drawing/2014/main" val="2586418767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945905364"/>
                    </a:ext>
                  </a:extLst>
                </a:gridCol>
              </a:tblGrid>
              <a:tr h="335197">
                <a:tc>
                  <a:txBody>
                    <a:bodyPr/>
                    <a:lstStyle/>
                    <a:p>
                      <a:r>
                        <a:rPr lang="ru-RU" sz="1400" dirty="0"/>
                        <a:t>Известные байты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Оценка времени взлома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41938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1.1 * 10^4 </a:t>
                      </a:r>
                      <a:r>
                        <a:rPr lang="ru-RU" b="1" dirty="0"/>
                        <a:t>лет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80365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251 день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024835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2 дня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263470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22 минуты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07009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10 секунд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551013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&lt; 1 </a:t>
                      </a:r>
                      <a:r>
                        <a:rPr lang="ru-RU" b="1" dirty="0"/>
                        <a:t>секунды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61336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&lt; </a:t>
                      </a:r>
                      <a:r>
                        <a:rPr lang="ru-RU" b="1" dirty="0"/>
                        <a:t>1 секунды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17784"/>
                  </a:ext>
                </a:extLst>
              </a:tr>
            </a:tbl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A0D73A5-EBA0-4E38-BABC-EDEEA1B6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94" y="1333476"/>
            <a:ext cx="3319063" cy="6096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EAD56B-6C18-4594-A810-AD87E08F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994" y="2143101"/>
            <a:ext cx="3319063" cy="6096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24CA9C-7BFE-4744-A4F0-B2E016E0B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994" y="2952726"/>
            <a:ext cx="3295267" cy="60962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D796DB4-AB03-44B1-BF70-93511421E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993" y="3762351"/>
            <a:ext cx="3295267" cy="6096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CD41AF1-D87F-458B-A127-3AF32C90D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992" y="4571976"/>
            <a:ext cx="3295267" cy="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12192000" cy="8147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DES: </a:t>
            </a:r>
            <a:r>
              <a:rPr lang="ru-RU" dirty="0"/>
              <a:t>схема режима </a:t>
            </a:r>
            <a:r>
              <a:rPr lang="en-US" dirty="0"/>
              <a:t>CBC. </a:t>
            </a:r>
            <a:r>
              <a:rPr lang="ru-RU" dirty="0"/>
              <a:t>Сцепление шифрованных блоков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0C72A4E-5353-40EA-9EF2-0A5757505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4" t="14392"/>
          <a:stretch/>
        </p:blipFill>
        <p:spPr>
          <a:xfrm>
            <a:off x="3771899" y="1218147"/>
            <a:ext cx="4648201" cy="5573177"/>
          </a:xfrm>
        </p:spPr>
      </p:pic>
    </p:spTree>
    <p:extLst>
      <p:ext uri="{BB962C8B-B14F-4D97-AF65-F5344CB8AC3E}">
        <p14:creationId xmlns:p14="http://schemas.microsoft.com/office/powerpoint/2010/main" val="132342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470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Шифрование английского текста DES в режиме </a:t>
            </a:r>
            <a:r>
              <a:rPr lang="en-US" dirty="0"/>
              <a:t>CBC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49CC7D-B7FC-41D3-9465-A835D488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9" y="803218"/>
            <a:ext cx="3810532" cy="126700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EF41FC-EDC1-43A6-AAF2-054B0B94A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8" y="2070221"/>
            <a:ext cx="11125467" cy="41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09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12192000" cy="8147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 </a:t>
            </a:r>
            <a:r>
              <a:rPr lang="ru-RU" sz="4400" dirty="0"/>
              <a:t>Оценка времени проведения атаки «грубой силы»</a:t>
            </a:r>
            <a:r>
              <a:rPr lang="en-US" dirty="0"/>
              <a:t>. CBC</a:t>
            </a:r>
            <a:endParaRPr lang="ru-RU" dirty="0"/>
          </a:p>
        </p:txBody>
      </p:sp>
      <p:graphicFrame>
        <p:nvGraphicFramePr>
          <p:cNvPr id="3" name="Таблица 4">
            <a:extLst>
              <a:ext uri="{FF2B5EF4-FFF2-40B4-BE49-F238E27FC236}">
                <a16:creationId xmlns:a16="http://schemas.microsoft.com/office/drawing/2014/main" id="{AA535406-F3FE-44B1-B9AC-DD3A18FBD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60553"/>
              </p:ext>
            </p:extLst>
          </p:nvPr>
        </p:nvGraphicFramePr>
        <p:xfrm>
          <a:off x="2787650" y="976632"/>
          <a:ext cx="3778250" cy="571944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44650">
                  <a:extLst>
                    <a:ext uri="{9D8B030D-6E8A-4147-A177-3AD203B41FA5}">
                      <a16:colId xmlns:a16="http://schemas.microsoft.com/office/drawing/2014/main" val="2586418767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945905364"/>
                    </a:ext>
                  </a:extLst>
                </a:gridCol>
              </a:tblGrid>
              <a:tr h="335197">
                <a:tc>
                  <a:txBody>
                    <a:bodyPr/>
                    <a:lstStyle/>
                    <a:p>
                      <a:r>
                        <a:rPr lang="ru-RU" sz="1400" dirty="0"/>
                        <a:t>Известные байты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Оценка времени взлома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41938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1.9 * 10</a:t>
                      </a:r>
                      <a:r>
                        <a:rPr lang="en-US" b="1" dirty="0"/>
                        <a:t>^4 </a:t>
                      </a:r>
                      <a:r>
                        <a:rPr lang="ru-RU" b="1" dirty="0"/>
                        <a:t>лет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80365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1.1 год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024835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3.3 дня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263470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37 часов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07009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17 секунд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551013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&lt; 1 </a:t>
                      </a:r>
                      <a:r>
                        <a:rPr lang="ru-RU" b="1" dirty="0"/>
                        <a:t>секунды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61336"/>
                  </a:ext>
                </a:extLst>
              </a:tr>
              <a:tr h="769178"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&lt; </a:t>
                      </a:r>
                      <a:r>
                        <a:rPr lang="ru-RU" b="1" dirty="0"/>
                        <a:t>1 секунды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17784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9C184F-9820-4994-BE0B-B5607F30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43" y="1376341"/>
            <a:ext cx="3315755" cy="5191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3BA267-9219-4152-90F1-21D6D505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142" y="2185965"/>
            <a:ext cx="3315755" cy="5191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994379-089B-44B2-9E4C-0F80585B0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42" y="2909868"/>
            <a:ext cx="3408966" cy="5191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59BF3D6-744E-416E-A08C-8ECCF03B1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142" y="3654867"/>
            <a:ext cx="3408966" cy="5191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DD7C771-01F9-42C4-A8BE-8CFC34126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142" y="4462102"/>
            <a:ext cx="3408966" cy="51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50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12192000" cy="81470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Анализ 3-</a:t>
            </a:r>
            <a:r>
              <a:rPr lang="en-US" dirty="0"/>
              <a:t>DES. </a:t>
            </a:r>
            <a:r>
              <a:rPr lang="ru-RU" dirty="0"/>
              <a:t>Ключи 24 байта.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4FDF99-1590-4822-B11F-388C780E4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B49C9F-0D90-4273-8B6E-17256FCD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630"/>
            <a:ext cx="12192000" cy="539029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724605B-0874-4FDB-942B-35C2B0D374E2}"/>
              </a:ext>
            </a:extLst>
          </p:cNvPr>
          <p:cNvSpPr/>
          <p:nvPr/>
        </p:nvSpPr>
        <p:spPr>
          <a:xfrm>
            <a:off x="10769089" y="2178149"/>
            <a:ext cx="17943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EEE3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D2309BE-40A2-4A7C-A927-2E597CBF1C77}"/>
              </a:ext>
            </a:extLst>
          </p:cNvPr>
          <p:cNvSpPr/>
          <p:nvPr/>
        </p:nvSpPr>
        <p:spPr>
          <a:xfrm>
            <a:off x="10769089" y="4864199"/>
            <a:ext cx="17943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EDE3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866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12192000" cy="81470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Анализ 3-</a:t>
            </a:r>
            <a:r>
              <a:rPr lang="en-US" dirty="0"/>
              <a:t>DES. </a:t>
            </a:r>
            <a:r>
              <a:rPr lang="ru-RU" dirty="0"/>
              <a:t>Ключи 16 байт.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4FDF99-1590-4822-B11F-388C780E4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586968-4496-4F8D-8CCD-533CDF8CC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630"/>
            <a:ext cx="12192000" cy="5501883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3001EF8-BF41-4EAE-A7A9-480BE09A422B}"/>
              </a:ext>
            </a:extLst>
          </p:cNvPr>
          <p:cNvSpPr/>
          <p:nvPr/>
        </p:nvSpPr>
        <p:spPr>
          <a:xfrm>
            <a:off x="10769089" y="2178149"/>
            <a:ext cx="17943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EEE2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B622F54-4D8B-46E6-B1AE-A06EAF7FF15E}"/>
              </a:ext>
            </a:extLst>
          </p:cNvPr>
          <p:cNvSpPr/>
          <p:nvPr/>
        </p:nvSpPr>
        <p:spPr>
          <a:xfrm>
            <a:off x="10769089" y="4864199"/>
            <a:ext cx="17943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EDE2</a:t>
            </a:r>
            <a:endParaRPr lang="ru-RU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7681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12192000" cy="81470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Схема </a:t>
            </a:r>
            <a:r>
              <a:rPr lang="en-US" dirty="0"/>
              <a:t>Triple-DES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ED700C4-A2FC-4214-AEAD-43506B173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0" y="1516121"/>
            <a:ext cx="2993720" cy="4351338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C009FE-2D18-481C-A50F-DD1B2854F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980" y="1516121"/>
            <a:ext cx="2993721" cy="43513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57B00E-9D9D-4CA2-9812-B3371EE10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301" y="1516120"/>
            <a:ext cx="2993721" cy="43513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E1FBE0-1740-447E-8BDB-E870BC580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421" y="1516120"/>
            <a:ext cx="29937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1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5"/>
            <a:ext cx="12191999" cy="551815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dirty="0"/>
              <a:t>Повысить компетенции в работе с методами симметричного шифрования: </a:t>
            </a:r>
            <a:r>
              <a:rPr lang="en-US" dirty="0"/>
              <a:t>DES</a:t>
            </a:r>
            <a:r>
              <a:rPr lang="ru-RU" dirty="0"/>
              <a:t> и его модификации, а также Магма. Исследовать на практике режимы работы данных шифров.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dirty="0"/>
              <a:t>Задачи: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Изучить преобразования DES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Исследовать DES в режимах работы ECS и СВС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Разработать схему в </a:t>
            </a:r>
            <a:r>
              <a:rPr lang="ru-RU" dirty="0" err="1"/>
              <a:t>CrypTool</a:t>
            </a:r>
            <a:r>
              <a:rPr lang="ru-RU" dirty="0"/>
              <a:t> 2 для определения версии 3DES, реализованной в </a:t>
            </a:r>
            <a:r>
              <a:rPr lang="ru-RU" dirty="0" err="1"/>
              <a:t>CrypTool</a:t>
            </a:r>
            <a:r>
              <a:rPr lang="ru-RU" dirty="0"/>
              <a:t> 2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Изучить преобразования Магма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Провести исследования Магма в режимах простой замены и простой замены с зацеплением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100160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1C6A1-18BB-46F9-A2A6-8816074E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49" y="2395538"/>
            <a:ext cx="5600701" cy="2066924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/>
              <a:t>Шифр «Магма»</a:t>
            </a:r>
          </a:p>
        </p:txBody>
      </p:sp>
    </p:spTree>
    <p:extLst>
      <p:ext uri="{BB962C8B-B14F-4D97-AF65-F5344CB8AC3E}">
        <p14:creationId xmlns:p14="http://schemas.microsoft.com/office/powerpoint/2010/main" val="3285283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A6D24B-23DC-4F4A-831D-2F28819A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783"/>
            <a:ext cx="10515600" cy="5442267"/>
          </a:xfrm>
        </p:spPr>
        <p:txBody>
          <a:bodyPr>
            <a:normAutofit fontScale="92500" lnSpcReduction="20000"/>
          </a:bodyPr>
          <a:lstStyle/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Изучить преобразования шифра Магма с помощью приложения ЛИТОРЕЯ.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Рассчитать руками </a:t>
            </a:r>
            <a:r>
              <a:rPr lang="ru-RU" sz="2400" dirty="0" err="1"/>
              <a:t>субблоки</a:t>
            </a:r>
            <a:r>
              <a:rPr lang="ru-RU" sz="2400" dirty="0"/>
              <a:t> и раундовые ключей шифра для первого раунда. Сравнение с результатами демо-приложения.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Рассчитать руками обратное преобразование шифровки.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Провести исследование шифра Магма  в режимах работы простой замены и простой замены с зацеплением, используя приложение ЛИТОРЕЯ. 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Создать картинку со своими ФИО (формат </a:t>
            </a:r>
            <a:r>
              <a:rPr lang="ru-RU" sz="2400" dirty="0" err="1"/>
              <a:t>bmp</a:t>
            </a:r>
            <a:r>
              <a:rPr lang="ru-RU" sz="2400" dirty="0"/>
              <a:t>).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Зашифровать картинку шифром Магма в режиме ECB.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Зашифровать картинку шифром Магма в режиме CBC c тем же ключом.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Сохранить шифровки в виде картинок для отчета.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Сжать исходную и две зашифрованных картинки средствами </a:t>
            </a:r>
            <a:r>
              <a:rPr lang="ru-RU" sz="2400" dirty="0" err="1"/>
              <a:t>CrypTool</a:t>
            </a:r>
            <a:r>
              <a:rPr lang="ru-RU" sz="2400" dirty="0"/>
              <a:t>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Зафиксировать размеры полученных файлов в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367206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ru-RU" dirty="0"/>
              <a:t>Исходные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A6D24B-23DC-4F4A-831D-2F28819A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783"/>
            <a:ext cx="10515600" cy="544226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ru-RU" sz="2400" dirty="0"/>
              <a:t>Открытый текст </a:t>
            </a:r>
            <a:r>
              <a:rPr lang="en-US" sz="2400" dirty="0"/>
              <a:t>M = “</a:t>
            </a:r>
            <a:r>
              <a:rPr lang="en-US" sz="2400" dirty="0" err="1"/>
              <a:t>Chernyak</a:t>
            </a:r>
            <a:r>
              <a:rPr lang="en-US" sz="2400" dirty="0"/>
              <a:t>”</a:t>
            </a:r>
            <a:endParaRPr lang="ru-RU" sz="24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2400" dirty="0"/>
              <a:t>Ключ </a:t>
            </a:r>
            <a:r>
              <a:rPr lang="en-US" sz="2400" dirty="0"/>
              <a:t>K = “130426V130426V130426V130426V1304”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2400" dirty="0"/>
              <a:t>Байтовое представление:</a:t>
            </a:r>
            <a:endParaRPr lang="en-US" sz="24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dirty="0"/>
              <a:t>M</a:t>
            </a:r>
            <a:r>
              <a:rPr lang="en-US" sz="1600" dirty="0"/>
              <a:t>16</a:t>
            </a:r>
            <a:r>
              <a:rPr lang="en-US" sz="2400" dirty="0"/>
              <a:t> = 43 68 65 72 6e 79 61 6b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dirty="0"/>
              <a:t>K</a:t>
            </a:r>
            <a:r>
              <a:rPr lang="en-US" sz="1600" dirty="0"/>
              <a:t>16</a:t>
            </a:r>
            <a:r>
              <a:rPr lang="en-US" sz="2400" dirty="0"/>
              <a:t> = 31 33 30 34 32 36 56 31 33 30 34 32 36 56 31 33 30 34 32 36 56 31 33 30 34 32 36 56 31 33 30 34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48468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ru-RU" dirty="0"/>
              <a:t>Ручные преобразования 1 раунда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8FA34EA-2A38-4F1C-8394-B39427301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7" y="1054230"/>
            <a:ext cx="7820025" cy="5641845"/>
          </a:xfrm>
        </p:spPr>
      </p:pic>
    </p:spTree>
    <p:extLst>
      <p:ext uri="{BB962C8B-B14F-4D97-AF65-F5344CB8AC3E}">
        <p14:creationId xmlns:p14="http://schemas.microsoft.com/office/powerpoint/2010/main" val="284001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ru-RU" dirty="0"/>
              <a:t>Ручные преобразования 1 раунда. Обратно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A12CA23-C00F-43FB-9FB2-5821373E8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976630"/>
            <a:ext cx="7867650" cy="5676205"/>
          </a:xfrm>
        </p:spPr>
      </p:pic>
    </p:spTree>
    <p:extLst>
      <p:ext uri="{BB962C8B-B14F-4D97-AF65-F5344CB8AC3E}">
        <p14:creationId xmlns:p14="http://schemas.microsoft.com/office/powerpoint/2010/main" val="281294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ru-RU" dirty="0"/>
              <a:t>ЛИТОРЕЯ</a:t>
            </a:r>
            <a:r>
              <a:rPr lang="en-US" dirty="0"/>
              <a:t>.</a:t>
            </a:r>
            <a:r>
              <a:rPr lang="ru-RU" dirty="0"/>
              <a:t> Первый раунд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95F530F-230D-4631-89F3-A9F7D9295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7" t="38264" r="24857" b="43013"/>
          <a:stretch/>
        </p:blipFill>
        <p:spPr>
          <a:xfrm rot="16200000">
            <a:off x="-1088051" y="3136603"/>
            <a:ext cx="5598150" cy="1416652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0CD3FC-E0FD-44C8-9EC8-398864180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2" t="26017" r="23360" b="24081"/>
          <a:stretch/>
        </p:blipFill>
        <p:spPr>
          <a:xfrm>
            <a:off x="2690116" y="1045854"/>
            <a:ext cx="8572689" cy="559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50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ru-RU" dirty="0"/>
              <a:t>Режим простой замены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67AFECD-C544-4543-9CE3-99D3485E7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63" t="21525" r="31746" b="57461"/>
          <a:stretch/>
        </p:blipFill>
        <p:spPr>
          <a:xfrm>
            <a:off x="838200" y="1371600"/>
            <a:ext cx="4329113" cy="2057400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3BBCB7-9BD5-4228-A2EC-83FCFF2D7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9" t="40765" r="39492" b="42254"/>
          <a:stretch/>
        </p:blipFill>
        <p:spPr>
          <a:xfrm>
            <a:off x="6643689" y="4010025"/>
            <a:ext cx="4180977" cy="2286000"/>
          </a:xfrm>
          <a:prstGeom prst="rect">
            <a:avLst/>
          </a:prstGeom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AD0A9D54-22E6-43AB-853D-AE8B03EF881A}"/>
              </a:ext>
            </a:extLst>
          </p:cNvPr>
          <p:cNvSpPr txBox="1">
            <a:spLocks/>
          </p:cNvSpPr>
          <p:nvPr/>
        </p:nvSpPr>
        <p:spPr>
          <a:xfrm>
            <a:off x="752475" y="4584303"/>
            <a:ext cx="5686425" cy="113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dirty="0"/>
              <a:t>Сжатие средствами </a:t>
            </a:r>
            <a:r>
              <a:rPr lang="en-US" dirty="0"/>
              <a:t>CrypTool1 </a:t>
            </a:r>
            <a:r>
              <a:rPr lang="ru-RU" dirty="0"/>
              <a:t>составило 0.92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FFB3E8E8-7746-4932-A6DB-DCA4C13BCCC9}"/>
              </a:ext>
            </a:extLst>
          </p:cNvPr>
          <p:cNvSpPr txBox="1">
            <a:spLocks/>
          </p:cNvSpPr>
          <p:nvPr/>
        </p:nvSpPr>
        <p:spPr>
          <a:xfrm>
            <a:off x="5638800" y="1983978"/>
            <a:ext cx="5686425" cy="113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dirty="0"/>
              <a:t>Текст на изображение относительно различим</a:t>
            </a:r>
          </a:p>
        </p:txBody>
      </p:sp>
    </p:spTree>
    <p:extLst>
      <p:ext uri="{BB962C8B-B14F-4D97-AF65-F5344CB8AC3E}">
        <p14:creationId xmlns:p14="http://schemas.microsoft.com/office/powerpoint/2010/main" val="4187863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ru-RU" dirty="0"/>
              <a:t>Режим простой замены с зацеплением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132977A-10D3-462E-BF19-168947082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0" t="20211" r="38060" b="55053"/>
          <a:stretch/>
        </p:blipFill>
        <p:spPr>
          <a:xfrm>
            <a:off x="1047750" y="1314447"/>
            <a:ext cx="4257210" cy="2269173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5F3454-310B-4DE4-A815-0AFDDA15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6" t="40318" r="41250" b="42850"/>
          <a:stretch/>
        </p:blipFill>
        <p:spPr>
          <a:xfrm>
            <a:off x="7134225" y="3769037"/>
            <a:ext cx="3629025" cy="2515827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0023E059-A39D-4ECF-9B8F-218B644083F5}"/>
              </a:ext>
            </a:extLst>
          </p:cNvPr>
          <p:cNvSpPr txBox="1">
            <a:spLocks/>
          </p:cNvSpPr>
          <p:nvPr/>
        </p:nvSpPr>
        <p:spPr>
          <a:xfrm>
            <a:off x="5638800" y="1983978"/>
            <a:ext cx="5686425" cy="113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dirty="0"/>
              <a:t>Текст на изображение невозможно различить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140650E-F0BB-4CEB-A8B0-73553E579BB7}"/>
              </a:ext>
            </a:extLst>
          </p:cNvPr>
          <p:cNvSpPr txBox="1">
            <a:spLocks/>
          </p:cNvSpPr>
          <p:nvPr/>
        </p:nvSpPr>
        <p:spPr>
          <a:xfrm>
            <a:off x="752475" y="4584303"/>
            <a:ext cx="5686425" cy="113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dirty="0"/>
              <a:t>Сжатие средствами </a:t>
            </a:r>
            <a:r>
              <a:rPr lang="en-US" dirty="0"/>
              <a:t>CrypTool1 </a:t>
            </a:r>
            <a:r>
              <a:rPr lang="ru-RU" dirty="0"/>
              <a:t>составило 0.52</a:t>
            </a:r>
          </a:p>
        </p:txBody>
      </p:sp>
    </p:spTree>
    <p:extLst>
      <p:ext uri="{BB962C8B-B14F-4D97-AF65-F5344CB8AC3E}">
        <p14:creationId xmlns:p14="http://schemas.microsoft.com/office/powerpoint/2010/main" val="3274122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81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A6D24B-23DC-4F4A-831D-2F28819A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8125"/>
            <a:ext cx="12192000" cy="6309875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ru-RU" sz="1600" u="sng" dirty="0"/>
              <a:t>Изучен шифр </a:t>
            </a:r>
            <a:r>
              <a:rPr lang="en-US" sz="1600" u="sng" dirty="0"/>
              <a:t>DES </a:t>
            </a:r>
            <a:r>
              <a:rPr lang="ru-RU" sz="1600" u="sng" dirty="0"/>
              <a:t>и выявлены следующие характеристики:</a:t>
            </a:r>
          </a:p>
          <a:p>
            <a:pPr algn="just">
              <a:lnSpc>
                <a:spcPct val="120000"/>
              </a:lnSpc>
            </a:pPr>
            <a:r>
              <a:rPr lang="ru-RU" sz="1600" dirty="0"/>
              <a:t>Блочный симметричный шифр. Длина блока на входе 64 бит. Длина ключа 64 бит (56 ключ + 8 четность). Алгоритм включает 2 перестановки (начальную и конечную) и 16 раундов </a:t>
            </a:r>
            <a:r>
              <a:rPr lang="ru-RU" sz="1600" dirty="0" err="1"/>
              <a:t>Фейстеля</a:t>
            </a:r>
            <a:r>
              <a:rPr lang="ru-RU" sz="1600" dirty="0"/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1600" u="sng" dirty="0"/>
              <a:t>Изучена работа </a:t>
            </a:r>
            <a:r>
              <a:rPr lang="en-US" sz="1600" u="sng" dirty="0"/>
              <a:t>DES </a:t>
            </a:r>
            <a:r>
              <a:rPr lang="ru-RU" sz="1600" u="sng" dirty="0"/>
              <a:t>в режимах </a:t>
            </a:r>
            <a:r>
              <a:rPr lang="en-US" sz="1600" u="sng" dirty="0"/>
              <a:t>ECB </a:t>
            </a:r>
            <a:r>
              <a:rPr lang="ru-RU" sz="1600" u="sng" dirty="0"/>
              <a:t>и </a:t>
            </a:r>
            <a:r>
              <a:rPr lang="en-US" sz="1600" u="sng" dirty="0"/>
              <a:t>CBC </a:t>
            </a:r>
            <a:r>
              <a:rPr lang="ru-RU" sz="1600" u="sng" dirty="0"/>
              <a:t>и выявлены следующие характеристики:</a:t>
            </a:r>
          </a:p>
          <a:p>
            <a:pPr algn="just">
              <a:lnSpc>
                <a:spcPct val="120000"/>
              </a:lnSpc>
            </a:pPr>
            <a:r>
              <a:rPr lang="ru-RU" sz="1600" dirty="0"/>
              <a:t>В режиме </a:t>
            </a:r>
            <a:r>
              <a:rPr lang="en-US" sz="1600" dirty="0"/>
              <a:t>ECB </a:t>
            </a:r>
            <a:r>
              <a:rPr lang="ru-RU" sz="1600" dirty="0"/>
              <a:t>каждый блок шифруется независимым ключом. В режиме </a:t>
            </a:r>
            <a:r>
              <a:rPr lang="en-US" sz="1600" dirty="0"/>
              <a:t>CBC </a:t>
            </a:r>
            <a:r>
              <a:rPr lang="ru-RU" sz="1600" dirty="0"/>
              <a:t>на шифрование каждого следующего блока влияет результат шифрования предыдущего.</a:t>
            </a:r>
          </a:p>
          <a:p>
            <a:pPr algn="just">
              <a:lnSpc>
                <a:spcPct val="120000"/>
              </a:lnSpc>
            </a:pPr>
            <a:r>
              <a:rPr lang="ru-RU" sz="1600" dirty="0"/>
              <a:t>Средствами </a:t>
            </a:r>
            <a:r>
              <a:rPr lang="en-US" sz="1600" dirty="0" err="1"/>
              <a:t>CrypTool</a:t>
            </a:r>
            <a:r>
              <a:rPr lang="ru-RU" sz="1600" dirty="0"/>
              <a:t>1 оценено время атаки «грубой силы» в зависимости от количества известных байт. </a:t>
            </a:r>
            <a:r>
              <a:rPr lang="en-US" sz="1600" dirty="0"/>
              <a:t> </a:t>
            </a:r>
            <a:r>
              <a:rPr lang="ru-RU" sz="1600" dirty="0"/>
              <a:t>Чем больше байт известно, тем быстрее происходит атака. Также для </a:t>
            </a:r>
            <a:r>
              <a:rPr lang="en-US" sz="1600" dirty="0"/>
              <a:t>EBC </a:t>
            </a:r>
            <a:r>
              <a:rPr lang="ru-RU" sz="1600" dirty="0"/>
              <a:t>нужно меньше времени, чем для </a:t>
            </a:r>
            <a:r>
              <a:rPr lang="en-US" sz="1600" dirty="0"/>
              <a:t>CBC.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1600" u="sng" dirty="0"/>
              <a:t>Изучена работа </a:t>
            </a:r>
            <a:r>
              <a:rPr lang="en-US" sz="1600" u="sng" dirty="0"/>
              <a:t>3DES </a:t>
            </a:r>
            <a:r>
              <a:rPr lang="ru-RU" sz="1600" u="sng" dirty="0"/>
              <a:t>и выявлены следующие характеристики:</a:t>
            </a:r>
            <a:endParaRPr lang="en-US" sz="1600" u="sng" dirty="0"/>
          </a:p>
          <a:p>
            <a:pPr algn="just">
              <a:lnSpc>
                <a:spcPct val="120000"/>
              </a:lnSpc>
            </a:pPr>
            <a:r>
              <a:rPr lang="ru-RU" sz="1600" dirty="0"/>
              <a:t>Для </a:t>
            </a:r>
            <a:r>
              <a:rPr lang="en-US" sz="1600" dirty="0"/>
              <a:t>EDE3 </a:t>
            </a:r>
            <a:r>
              <a:rPr lang="ru-RU" sz="1600" dirty="0"/>
              <a:t>и </a:t>
            </a:r>
            <a:r>
              <a:rPr lang="en-US" sz="1600" dirty="0"/>
              <a:t>EEE3 </a:t>
            </a:r>
            <a:r>
              <a:rPr lang="ru-RU" sz="1600" dirty="0"/>
              <a:t>используется 3 различных ключа, первая модификация отличается от второй чередование шифровка-расшифровка-шифровка, второе включает только шифровку. Средствами </a:t>
            </a:r>
            <a:r>
              <a:rPr lang="en-US" sz="1600" dirty="0"/>
              <a:t>CrypTool2 </a:t>
            </a:r>
            <a:r>
              <a:rPr lang="ru-RU" sz="1600" dirty="0"/>
              <a:t>выявлено, что он поддерживает только </a:t>
            </a:r>
            <a:r>
              <a:rPr lang="en-US" sz="1600" dirty="0"/>
              <a:t>EDE3.</a:t>
            </a:r>
          </a:p>
          <a:p>
            <a:pPr algn="just">
              <a:lnSpc>
                <a:spcPct val="120000"/>
              </a:lnSpc>
            </a:pPr>
            <a:r>
              <a:rPr lang="ru-RU" sz="1600" dirty="0"/>
              <a:t>Для </a:t>
            </a:r>
            <a:r>
              <a:rPr lang="en-US" sz="1600" dirty="0"/>
              <a:t>EDE</a:t>
            </a:r>
            <a:r>
              <a:rPr lang="ru-RU" sz="1600" dirty="0"/>
              <a:t>2</a:t>
            </a:r>
            <a:r>
              <a:rPr lang="en-US" sz="1600" dirty="0"/>
              <a:t> </a:t>
            </a:r>
            <a:r>
              <a:rPr lang="ru-RU" sz="1600" dirty="0"/>
              <a:t>и </a:t>
            </a:r>
            <a:r>
              <a:rPr lang="en-US" sz="1600" dirty="0"/>
              <a:t>EEE</a:t>
            </a:r>
            <a:r>
              <a:rPr lang="ru-RU" sz="1600" dirty="0"/>
              <a:t>2</a:t>
            </a:r>
            <a:r>
              <a:rPr lang="en-US" sz="1600" dirty="0"/>
              <a:t> </a:t>
            </a:r>
            <a:r>
              <a:rPr lang="ru-RU" sz="1600" dirty="0"/>
              <a:t>используется 2 различных ключа, первая модификация отличается от второй чередование шифровка-расшифровка-шифровка, второе включает только шифровку. Средствами </a:t>
            </a:r>
            <a:r>
              <a:rPr lang="en-US" sz="1600" dirty="0"/>
              <a:t>CrypTool2 </a:t>
            </a:r>
            <a:r>
              <a:rPr lang="ru-RU" sz="1600" dirty="0"/>
              <a:t>выявлено, что он поддерживает только </a:t>
            </a:r>
            <a:r>
              <a:rPr lang="en-US" sz="1600" dirty="0"/>
              <a:t>EDE</a:t>
            </a:r>
            <a:r>
              <a:rPr lang="ru-RU" sz="1600" dirty="0"/>
              <a:t>2</a:t>
            </a:r>
            <a:r>
              <a:rPr lang="en-US" sz="1600" dirty="0"/>
              <a:t>.</a:t>
            </a:r>
            <a:endParaRPr lang="ru-RU" sz="16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1600" u="sng" dirty="0"/>
              <a:t>Изучена работа шифра Магма</a:t>
            </a:r>
            <a:r>
              <a:rPr lang="en-US" sz="1600" u="sng" dirty="0"/>
              <a:t> </a:t>
            </a:r>
            <a:r>
              <a:rPr lang="ru-RU" sz="1600" u="sng" dirty="0"/>
              <a:t>и выявлены следующие характеристики:</a:t>
            </a:r>
            <a:endParaRPr lang="en-US" sz="1600" u="sng" dirty="0"/>
          </a:p>
          <a:p>
            <a:pPr algn="just">
              <a:lnSpc>
                <a:spcPct val="120000"/>
              </a:lnSpc>
            </a:pPr>
            <a:r>
              <a:rPr lang="ru-RU" sz="1600" dirty="0"/>
              <a:t>Блочный симметричный шифр. Длина блока на входе 64 бита. Длина ключа 256 бит. Алгоритм включает 32 раунда </a:t>
            </a:r>
            <a:r>
              <a:rPr lang="ru-RU" sz="1600" dirty="0" err="1"/>
              <a:t>Фейстеля</a:t>
            </a:r>
            <a:r>
              <a:rPr lang="ru-RU" sz="160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ru-RU" sz="1600" dirty="0"/>
              <a:t>Средствами ЛИТОРЕЯ и </a:t>
            </a:r>
            <a:r>
              <a:rPr lang="en-US" sz="1600" dirty="0"/>
              <a:t>CrypTool1 </a:t>
            </a:r>
            <a:r>
              <a:rPr lang="ru-RU" sz="1600" dirty="0"/>
              <a:t>произведен анализ шифра простой замены и с зацеплением на основе фото типа </a:t>
            </a:r>
            <a:r>
              <a:rPr lang="en-US" sz="1600" dirty="0"/>
              <a:t>bmp</a:t>
            </a:r>
            <a:r>
              <a:rPr lang="ru-RU" sz="1600" dirty="0"/>
              <a:t>. Степень сжатия файла в первом случае (0.92) больше, чем во втором (0.52). Это говорит о том, что при режиме простой замены с зацеплением энтропия данных больше.</a:t>
            </a:r>
            <a:endParaRPr lang="en-US" sz="1600" dirty="0"/>
          </a:p>
          <a:p>
            <a:pPr marL="0" indent="0" algn="just">
              <a:lnSpc>
                <a:spcPct val="120000"/>
              </a:lnSpc>
              <a:buNone/>
            </a:pPr>
            <a:endParaRPr lang="ru-RU" sz="1800" dirty="0"/>
          </a:p>
          <a:p>
            <a:pPr marL="0" indent="0" algn="just">
              <a:lnSpc>
                <a:spcPct val="120000"/>
              </a:lnSpc>
              <a:buNone/>
            </a:pPr>
            <a:endParaRPr lang="ru-RU" sz="1800" dirty="0"/>
          </a:p>
          <a:p>
            <a:pPr marL="0" indent="0" algn="just">
              <a:lnSpc>
                <a:spcPct val="120000"/>
              </a:lnSpc>
              <a:buNone/>
            </a:pPr>
            <a:endParaRPr lang="ru-RU" sz="2000" dirty="0"/>
          </a:p>
          <a:p>
            <a:pPr marL="0" indent="0" algn="just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7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1C6A1-18BB-46F9-A2A6-8816074E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49" y="2395538"/>
            <a:ext cx="5600701" cy="2066924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/>
              <a:t>Шифр «</a:t>
            </a:r>
            <a:r>
              <a:rPr lang="en-US" sz="6000" b="1" dirty="0"/>
              <a:t>DES</a:t>
            </a:r>
            <a:r>
              <a:rPr lang="ru-RU" sz="6000" b="1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46476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A6D24B-23DC-4F4A-831D-2F28819A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783"/>
            <a:ext cx="10515600" cy="5442267"/>
          </a:xfrm>
        </p:spPr>
        <p:txBody>
          <a:bodyPr>
            <a:normAutofit lnSpcReduction="10000"/>
          </a:bodyPr>
          <a:lstStyle/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Ручной расчет </a:t>
            </a:r>
            <a:r>
              <a:rPr lang="ru-RU" sz="2400" dirty="0" err="1"/>
              <a:t>субблоков</a:t>
            </a:r>
            <a:r>
              <a:rPr lang="ru-RU" sz="2400" dirty="0"/>
              <a:t> и раундовых ключей шифра для первого раунда. Сравнение с результатами демо-приложения.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Ручной расчет обратного преобразования шифровки.</a:t>
            </a:r>
            <a:endParaRPr lang="en-US" sz="2400" dirty="0"/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Выбрать случайный текст на английском языке (не менее 1000 знаков) и зашифровать его DES в режиме ECB.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Для одного и того же </a:t>
            </a:r>
            <a:r>
              <a:rPr lang="ru-RU" sz="2400" dirty="0" err="1"/>
              <a:t>шифротекста</a:t>
            </a:r>
            <a:r>
              <a:rPr lang="ru-RU" sz="2400" dirty="0"/>
              <a:t> оценить время проведения атаки «грубой силы» в случаях, когда известно n – 4, n – 6, n – 8, ..., 2 байт секретного ключа. Зафиксировать результаты измерений в таблице.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Повторить подобные измерения для DES в режиме CBC.</a:t>
            </a:r>
          </a:p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ru-RU" sz="2400" dirty="0"/>
              <a:t>Разработать схему в </a:t>
            </a:r>
            <a:r>
              <a:rPr lang="ru-RU" sz="2400" dirty="0" err="1"/>
              <a:t>CrypTool</a:t>
            </a:r>
            <a:r>
              <a:rPr lang="ru-RU" sz="2400" dirty="0"/>
              <a:t> 2  для экспериментального определения  всех версий 3-DES, реализованных в </a:t>
            </a:r>
            <a:r>
              <a:rPr lang="ru-RU" sz="2400" dirty="0" err="1"/>
              <a:t>Cryptool</a:t>
            </a:r>
            <a:r>
              <a:rPr lang="ru-RU" sz="2400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35016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ru-RU" dirty="0"/>
              <a:t>Исходные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A6D24B-23DC-4F4A-831D-2F28819A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783"/>
            <a:ext cx="10515600" cy="544226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ru-RU" sz="2400" dirty="0"/>
              <a:t>Открытый текст (не более 64 бит):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dirty="0"/>
              <a:t>M = </a:t>
            </a:r>
            <a:r>
              <a:rPr lang="en-US" sz="2400" dirty="0" err="1"/>
              <a:t>chernyak</a:t>
            </a:r>
            <a:endParaRPr lang="en-US" sz="24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2400" dirty="0"/>
              <a:t>Ключ (</a:t>
            </a:r>
            <a:r>
              <a:rPr lang="en-US" sz="2400" dirty="0"/>
              <a:t>64</a:t>
            </a:r>
            <a:r>
              <a:rPr lang="ru-RU" sz="2400" dirty="0"/>
              <a:t> бит):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dirty="0"/>
              <a:t>K = 130426_a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2400" dirty="0"/>
              <a:t>Байтовое представление: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dirty="0"/>
              <a:t>M</a:t>
            </a:r>
            <a:r>
              <a:rPr lang="en-US" sz="1200" dirty="0"/>
              <a:t>16</a:t>
            </a:r>
            <a:r>
              <a:rPr lang="en-US" sz="2400" dirty="0"/>
              <a:t> = 63 68 65 72 6e 79 61 6b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dirty="0"/>
              <a:t>K</a:t>
            </a:r>
            <a:r>
              <a:rPr lang="en-US" sz="1200" dirty="0"/>
              <a:t>16</a:t>
            </a:r>
            <a:r>
              <a:rPr lang="en-US" sz="2400" dirty="0"/>
              <a:t> = 31 33 30 34 32 36 5f 61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625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ru-RU" dirty="0"/>
              <a:t>Ручные преобразования 1 раунда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A215F7D-C8AD-4434-B008-08BF5B4BD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36" y="992688"/>
            <a:ext cx="7905328" cy="5703387"/>
          </a:xfrm>
        </p:spPr>
      </p:pic>
    </p:spTree>
    <p:extLst>
      <p:ext uri="{BB962C8B-B14F-4D97-AF65-F5344CB8AC3E}">
        <p14:creationId xmlns:p14="http://schemas.microsoft.com/office/powerpoint/2010/main" val="114860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12192000" cy="81470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Ручные преобразования 1 раунда. Продолжение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9E0E010-396E-44FE-8FC6-DE60A413F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97" y="1054100"/>
            <a:ext cx="7820206" cy="5641975"/>
          </a:xfrm>
        </p:spPr>
      </p:pic>
    </p:spTree>
    <p:extLst>
      <p:ext uri="{BB962C8B-B14F-4D97-AF65-F5344CB8AC3E}">
        <p14:creationId xmlns:p14="http://schemas.microsoft.com/office/powerpoint/2010/main" val="226624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en-US" dirty="0" err="1"/>
              <a:t>CrypTool</a:t>
            </a:r>
            <a:r>
              <a:rPr lang="en-US" dirty="0"/>
              <a:t> 2.</a:t>
            </a:r>
            <a:r>
              <a:rPr lang="ru-RU" dirty="0"/>
              <a:t> Ключ первого раунда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5372F6-1AF6-4860-A036-359748EB0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34" y="1119505"/>
            <a:ext cx="11792331" cy="5172075"/>
          </a:xfrm>
        </p:spPr>
      </p:pic>
    </p:spTree>
    <p:extLst>
      <p:ext uri="{BB962C8B-B14F-4D97-AF65-F5344CB8AC3E}">
        <p14:creationId xmlns:p14="http://schemas.microsoft.com/office/powerpoint/2010/main" val="638098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14705"/>
          </a:xfrm>
        </p:spPr>
        <p:txBody>
          <a:bodyPr/>
          <a:lstStyle/>
          <a:p>
            <a:pPr algn="ctr"/>
            <a:r>
              <a:rPr lang="en-US" dirty="0" err="1"/>
              <a:t>CrypTool</a:t>
            </a:r>
            <a:r>
              <a:rPr lang="en-US" dirty="0"/>
              <a:t> 2.</a:t>
            </a:r>
            <a:r>
              <a:rPr lang="ru-RU" dirty="0"/>
              <a:t> </a:t>
            </a:r>
            <a:r>
              <a:rPr lang="en-US" dirty="0"/>
              <a:t>L</a:t>
            </a:r>
            <a:r>
              <a:rPr lang="en-US" sz="1800" dirty="0"/>
              <a:t>1</a:t>
            </a:r>
            <a:r>
              <a:rPr lang="ru-RU" dirty="0"/>
              <a:t> и </a:t>
            </a:r>
            <a:r>
              <a:rPr lang="en-US" dirty="0"/>
              <a:t>R</a:t>
            </a:r>
            <a:r>
              <a:rPr lang="en-US" sz="1800" dirty="0"/>
              <a:t>1</a:t>
            </a:r>
            <a:endParaRPr lang="ru-RU" sz="18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DD0A4-F185-4E76-B45D-B3456EA16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3AF61A-19D1-4B3C-A33B-7C6DC1DE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355"/>
            <a:ext cx="12192000" cy="54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579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5757</TotalTime>
  <Words>932</Words>
  <Application>Microsoft Office PowerPoint</Application>
  <PresentationFormat>Широкоэкранный</PresentationFormat>
  <Paragraphs>122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Тема Office</vt:lpstr>
      <vt:lpstr>Лабораторная работа № 4 Изучение шифров DES, 3DES И Магма</vt:lpstr>
      <vt:lpstr>Цель работы</vt:lpstr>
      <vt:lpstr>Шифр «DES»</vt:lpstr>
      <vt:lpstr>Задание</vt:lpstr>
      <vt:lpstr>Исходные данные</vt:lpstr>
      <vt:lpstr>Ручные преобразования 1 раунда</vt:lpstr>
      <vt:lpstr>Ручные преобразования 1 раунда. Продолжение</vt:lpstr>
      <vt:lpstr>CrypTool 2. Ключ первого раунда</vt:lpstr>
      <vt:lpstr>CrypTool 2. L1 и R1</vt:lpstr>
      <vt:lpstr>Ручные преобразования 1 раунда. Обратное</vt:lpstr>
      <vt:lpstr>DES: схема режима ECB. Электронная кодовая книга</vt:lpstr>
      <vt:lpstr>Шифрование английского текста DES в режиме ECB</vt:lpstr>
      <vt:lpstr> Оценка времени проведения атаки «грубой силы». ECB</vt:lpstr>
      <vt:lpstr>DES: схема режима CBC. Сцепление шифрованных блоков</vt:lpstr>
      <vt:lpstr>Шифрование английского текста DES в режиме CBC</vt:lpstr>
      <vt:lpstr> Оценка времени проведения атаки «грубой силы». CBC</vt:lpstr>
      <vt:lpstr>Анализ 3-DES. Ключи 24 байта.</vt:lpstr>
      <vt:lpstr>Анализ 3-DES. Ключи 16 байт.</vt:lpstr>
      <vt:lpstr>Схема Triple-DES</vt:lpstr>
      <vt:lpstr>Шифр «Магма»</vt:lpstr>
      <vt:lpstr>Задание</vt:lpstr>
      <vt:lpstr>Исходные данные</vt:lpstr>
      <vt:lpstr>Ручные преобразования 1 раунда</vt:lpstr>
      <vt:lpstr>Ручные преобразования 1 раунда. Обратно</vt:lpstr>
      <vt:lpstr>ЛИТОРЕЯ. Первый раунд</vt:lpstr>
      <vt:lpstr>Режим простой замены</vt:lpstr>
      <vt:lpstr>Режим простой замены с зацеплением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 1 Изучение классических шифров</dc:title>
  <dc:creator>Lera Chernyakova</dc:creator>
  <cp:lastModifiedBy>Lera Chernyakova</cp:lastModifiedBy>
  <cp:revision>115</cp:revision>
  <dcterms:created xsi:type="dcterms:W3CDTF">2024-09-08T13:06:25Z</dcterms:created>
  <dcterms:modified xsi:type="dcterms:W3CDTF">2024-10-14T21:15:47Z</dcterms:modified>
</cp:coreProperties>
</file>